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80" r:id="rId3"/>
    <p:sldId id="258" r:id="rId4"/>
    <p:sldId id="279" r:id="rId5"/>
    <p:sldId id="277" r:id="rId6"/>
    <p:sldId id="281" r:id="rId7"/>
    <p:sldId id="264" r:id="rId8"/>
    <p:sldId id="275" r:id="rId9"/>
    <p:sldId id="265" r:id="rId10"/>
    <p:sldId id="283" r:id="rId11"/>
    <p:sldId id="270" r:id="rId12"/>
    <p:sldId id="273" r:id="rId13"/>
    <p:sldId id="262" r:id="rId14"/>
    <p:sldId id="263" r:id="rId15"/>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07" autoAdjust="0"/>
    <p:restoredTop sz="94660"/>
  </p:normalViewPr>
  <p:slideViewPr>
    <p:cSldViewPr snapToGrid="0">
      <p:cViewPr>
        <p:scale>
          <a:sx n="40" d="100"/>
          <a:sy n="40" d="100"/>
        </p:scale>
        <p:origin x="272" y="-848"/>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5" name="Picture 4" descr="A coral reef under water&#10;&#10;Description automatically generated with low confidence">
            <a:extLst>
              <a:ext uri="{FF2B5EF4-FFF2-40B4-BE49-F238E27FC236}">
                <a16:creationId xmlns:a16="http://schemas.microsoft.com/office/drawing/2014/main" id="{2C4E625C-30CF-30F7-99B6-D076740848C7}"/>
              </a:ext>
            </a:extLst>
          </p:cNvPr>
          <p:cNvPicPr>
            <a:picLocks noChangeAspect="1"/>
          </p:cNvPicPr>
          <p:nvPr/>
        </p:nvPicPr>
        <p:blipFill rotWithShape="1">
          <a:blip r:embed="rId3">
            <a:extLst>
              <a:ext uri="{28A0092B-C50C-407E-A947-70E740481C1C}">
                <a14:useLocalDpi xmlns:a14="http://schemas.microsoft.com/office/drawing/2010/main" val="0"/>
              </a:ext>
            </a:extLst>
          </a:blip>
          <a:srcRect t="32153" b="44231"/>
          <a:stretch/>
        </p:blipFill>
        <p:spPr>
          <a:xfrm>
            <a:off x="1095375" y="428396"/>
            <a:ext cx="23828381" cy="3766185"/>
          </a:xfrm>
          <a:prstGeom prst="rect">
            <a:avLst/>
          </a:prstGeom>
        </p:spPr>
      </p:pic>
      <p:sp>
        <p:nvSpPr>
          <p:cNvPr id="60" name="Google Shape;60;p14"/>
          <p:cNvSpPr txBox="1"/>
          <p:nvPr/>
        </p:nvSpPr>
        <p:spPr>
          <a:xfrm>
            <a:off x="0" y="28490413"/>
            <a:ext cx="27432000" cy="7776270"/>
          </a:xfrm>
          <a:prstGeom prst="rect">
            <a:avLst/>
          </a:prstGeom>
          <a:noFill/>
          <a:ln>
            <a:noFill/>
          </a:ln>
        </p:spPr>
        <p:txBody>
          <a:bodyPr spcFirstLastPara="1" wrap="square" lIns="650132" tIns="650132" rIns="650132" bIns="650132" anchor="t" anchorCtr="0">
            <a:spAutoFit/>
          </a:bodyPr>
          <a:lstStyle/>
          <a:p>
            <a:r>
              <a:rPr lang="en" sz="2800" b="1" u="sng" dirty="0"/>
              <a:t>Figure 1</a:t>
            </a:r>
            <a:r>
              <a:rPr lang="en" sz="2800" dirty="0"/>
              <a:t>: Experimental design and justification. Non-bleached and bleached corals were collected from a reef in </a:t>
            </a:r>
            <a:r>
              <a:rPr lang="en" sz="2800" dirty="0">
                <a:solidFill>
                  <a:schemeClr val="dk1"/>
                </a:solidFill>
              </a:rPr>
              <a:t>Mo’orea, French Polynesia immediately following a bleaching event. </a:t>
            </a:r>
            <a:r>
              <a:rPr lang="en" sz="2800" b="1" dirty="0"/>
              <a:t>A)</a:t>
            </a:r>
            <a:r>
              <a:rPr lang="en" sz="2800" dirty="0"/>
              <a:t> Picture of the LTER1 fore reef in Mo’orea, French Polynesia representative of the status of the reef where both bleached and non-bleached corals were present. </a:t>
            </a:r>
            <a:r>
              <a:rPr lang="en" sz="2800" b="1" dirty="0"/>
              <a:t>A.I-A.V)</a:t>
            </a:r>
            <a:r>
              <a:rPr lang="en" sz="2800" dirty="0"/>
              <a:t> depict the experimental design and sampling from corl nubbin collection </a:t>
            </a:r>
            <a:r>
              <a:rPr lang="en" sz="2800" b="1" dirty="0"/>
              <a:t>(A.I)</a:t>
            </a:r>
            <a:r>
              <a:rPr lang="en" sz="2800" dirty="0"/>
              <a:t>, 7 day pretreatment in flow through aquaria </a:t>
            </a:r>
            <a:r>
              <a:rPr lang="en" sz="2800" b="1" dirty="0"/>
              <a:t>(A.II)</a:t>
            </a:r>
            <a:r>
              <a:rPr lang="en" sz="2800" dirty="0"/>
              <a:t>, DOM exudation </a:t>
            </a:r>
            <a:r>
              <a:rPr lang="en" sz="2800" b="1" dirty="0"/>
              <a:t>(A.III)</a:t>
            </a:r>
            <a:r>
              <a:rPr lang="en" sz="2800" dirty="0"/>
              <a:t>, 36 hour dark bottle incubation </a:t>
            </a:r>
            <a:r>
              <a:rPr lang="en" sz="2800" b="1" dirty="0"/>
              <a:t>(A.IV)</a:t>
            </a:r>
            <a:r>
              <a:rPr lang="en" sz="2800" dirty="0"/>
              <a:t>, and sampling </a:t>
            </a:r>
            <a:r>
              <a:rPr lang="en" sz="2800" b="1" dirty="0"/>
              <a:t>(A.V)</a:t>
            </a:r>
            <a:r>
              <a:rPr lang="en" sz="2800" dirty="0"/>
              <a:t>. </a:t>
            </a:r>
            <a:r>
              <a:rPr lang="en" sz="2800" b="1" dirty="0"/>
              <a:t>B)</a:t>
            </a:r>
            <a:r>
              <a:rPr lang="en" sz="2800" dirty="0"/>
              <a:t> M</a:t>
            </a:r>
            <a:r>
              <a:rPr lang="en" sz="2800" dirty="0">
                <a:solidFill>
                  <a:schemeClr val="dk1"/>
                </a:solidFill>
              </a:rPr>
              <a:t>ean seawater temperatures over the period from January 1st 2018 until December 31st 2019 from 3 fore reef LTER sites. </a:t>
            </a:r>
            <a:r>
              <a:rPr lang="en-US" sz="2800" dirty="0"/>
              <a:t>The </a:t>
            </a:r>
            <a:r>
              <a:rPr lang="en-US" sz="2800" dirty="0" err="1"/>
              <a:t>Mo'orea</a:t>
            </a:r>
            <a:r>
              <a:rPr lang="en-US" sz="280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800" dirty="0"/>
              <a:t> </a:t>
            </a:r>
            <a:r>
              <a:rPr lang="en" sz="280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2800" b="1" dirty="0">
                <a:solidFill>
                  <a:schemeClr val="dk1"/>
                </a:solidFill>
              </a:rPr>
              <a:t>C) </a:t>
            </a:r>
            <a:r>
              <a:rPr lang="en" sz="2800" dirty="0">
                <a:solidFill>
                  <a:schemeClr val="dk1"/>
                </a:solidFill>
              </a:rPr>
              <a:t>Symbiont cell concentrations of a</a:t>
            </a:r>
            <a:r>
              <a:rPr lang="en" sz="2800" b="1" dirty="0">
                <a:solidFill>
                  <a:schemeClr val="dk1"/>
                </a:solidFill>
              </a:rPr>
              <a:t> </a:t>
            </a:r>
            <a:r>
              <a:rPr lang="en" sz="2800" dirty="0">
                <a:solidFill>
                  <a:schemeClr val="dk1"/>
                </a:solidFill>
              </a:rPr>
              <a:t>subset of collected nubbins who were sacrificed after the three day acclimatization period to validate the observed bleaching status at collection. Healthy corals had significantly higher symbiont levels compared to bleached corals (two-way ANOVA, F=45.552, p=2.67e-08). </a:t>
            </a:r>
            <a:r>
              <a:rPr lang="en" sz="2800" b="1" dirty="0">
                <a:solidFill>
                  <a:schemeClr val="dk1"/>
                </a:solidFill>
              </a:rPr>
              <a:t>D) </a:t>
            </a:r>
            <a:r>
              <a:rPr lang="en" sz="2800" dirty="0">
                <a:solidFill>
                  <a:schemeClr val="dk1"/>
                </a:solidFill>
              </a:rPr>
              <a:t>Symbiont cell concentrations of the nubbins after 7 days in the aquaria and </a:t>
            </a:r>
            <a:r>
              <a:rPr lang="en" sz="2800" dirty="0" err="1">
                <a:solidFill>
                  <a:schemeClr val="dk1"/>
                </a:solidFill>
              </a:rPr>
              <a:t>immediatly</a:t>
            </a:r>
            <a:r>
              <a:rPr lang="en" sz="2800" dirty="0">
                <a:solidFill>
                  <a:schemeClr val="dk1"/>
                </a:solidFill>
              </a:rPr>
              <a:t> after DOM exudation. The 4 coral treatments had varying degrees of bleaching/paling with healthy at ambient temperatures having the highest concentrations, although these differences were not statistically significant (one-way ANOVA, F=2.623, p=0.123).</a:t>
            </a:r>
            <a:endParaRPr sz="280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4"/>
          <a:srcRect l="35294" t="36373" r="29940"/>
          <a:stretch/>
        </p:blipFill>
        <p:spPr>
          <a:xfrm>
            <a:off x="0" y="4436745"/>
            <a:ext cx="11201400" cy="23951160"/>
          </a:xfrm>
          <a:prstGeom prst="rect">
            <a:avLst/>
          </a:prstGeom>
        </p:spPr>
      </p:pic>
      <p:pic>
        <p:nvPicPr>
          <p:cNvPr id="2" name="Picture 1" descr="Graphical user interface, diagram&#10;&#10;Description automatically generated">
            <a:extLst>
              <a:ext uri="{FF2B5EF4-FFF2-40B4-BE49-F238E27FC236}">
                <a16:creationId xmlns:a16="http://schemas.microsoft.com/office/drawing/2014/main" id="{4DED4F4F-1EBC-3092-6FAB-725FB45684EC}"/>
              </a:ext>
            </a:extLst>
          </p:cNvPr>
          <p:cNvPicPr>
            <a:picLocks noChangeAspect="1"/>
          </p:cNvPicPr>
          <p:nvPr/>
        </p:nvPicPr>
        <p:blipFill rotWithShape="1">
          <a:blip r:embed="rId4"/>
          <a:srcRect l="70107" t="25315" r="-1" b="29422"/>
          <a:stretch/>
        </p:blipFill>
        <p:spPr>
          <a:xfrm>
            <a:off x="11414761" y="4436745"/>
            <a:ext cx="13539475" cy="2395116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C926A483-8C0B-B128-A516-BF9F06F0CC6F}"/>
              </a:ext>
            </a:extLst>
          </p:cNvPr>
          <p:cNvPicPr>
            <a:picLocks noChangeAspect="1"/>
          </p:cNvPicPr>
          <p:nvPr/>
        </p:nvPicPr>
        <p:blipFill>
          <a:blip r:embed="rId5"/>
          <a:stretch>
            <a:fillRect/>
          </a:stretch>
        </p:blipFill>
        <p:spPr>
          <a:xfrm>
            <a:off x="11414761" y="20749098"/>
            <a:ext cx="13716000" cy="8229600"/>
          </a:xfrm>
          <a:prstGeom prst="rect">
            <a:avLst/>
          </a:prstGeom>
        </p:spPr>
      </p:pic>
      <p:sp>
        <p:nvSpPr>
          <p:cNvPr id="7" name="TextBox 6">
            <a:extLst>
              <a:ext uri="{FF2B5EF4-FFF2-40B4-BE49-F238E27FC236}">
                <a16:creationId xmlns:a16="http://schemas.microsoft.com/office/drawing/2014/main" id="{02768ECC-2D35-7561-15DB-16BBEC0B691F}"/>
              </a:ext>
            </a:extLst>
          </p:cNvPr>
          <p:cNvSpPr txBox="1"/>
          <p:nvPr/>
        </p:nvSpPr>
        <p:spPr>
          <a:xfrm>
            <a:off x="1095375" y="428396"/>
            <a:ext cx="6660092" cy="1015663"/>
          </a:xfrm>
          <a:prstGeom prst="rect">
            <a:avLst/>
          </a:prstGeom>
          <a:noFill/>
        </p:spPr>
        <p:txBody>
          <a:bodyPr wrap="square" rtlCol="0">
            <a:spAutoFit/>
          </a:bodyPr>
          <a:lstStyle/>
          <a:p>
            <a:r>
              <a:rPr lang="en-US" sz="6000" b="1" dirty="0">
                <a:solidFill>
                  <a:schemeClr val="bg1"/>
                </a:solidFill>
              </a:rPr>
              <a:t>Bleaching Event</a:t>
            </a:r>
          </a:p>
        </p:txBody>
      </p:sp>
      <p:sp>
        <p:nvSpPr>
          <p:cNvPr id="8" name="TextBox 7">
            <a:extLst>
              <a:ext uri="{FF2B5EF4-FFF2-40B4-BE49-F238E27FC236}">
                <a16:creationId xmlns:a16="http://schemas.microsoft.com/office/drawing/2014/main" id="{BB74AFB7-8FD3-8C5D-4D82-5F8FB5162334}"/>
              </a:ext>
            </a:extLst>
          </p:cNvPr>
          <p:cNvSpPr txBox="1"/>
          <p:nvPr/>
        </p:nvSpPr>
        <p:spPr>
          <a:xfrm>
            <a:off x="1095375" y="2311488"/>
            <a:ext cx="8963025" cy="1015663"/>
          </a:xfrm>
          <a:prstGeom prst="rect">
            <a:avLst/>
          </a:prstGeom>
          <a:noFill/>
        </p:spPr>
        <p:txBody>
          <a:bodyPr wrap="square" rtlCol="0">
            <a:spAutoFit/>
          </a:bodyPr>
          <a:lstStyle/>
          <a:p>
            <a:r>
              <a:rPr lang="en-US" sz="6000" b="1" dirty="0">
                <a:solidFill>
                  <a:schemeClr val="bg1">
                    <a:lumMod val="95000"/>
                  </a:schemeClr>
                </a:solidFill>
              </a:rPr>
              <a:t>Experiment May 2019</a:t>
            </a:r>
          </a:p>
        </p:txBody>
      </p:sp>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311205"/>
            <a:ext cx="18737884" cy="10869424"/>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released DOC and microbial growth. A) </a:t>
            </a:r>
            <a:r>
              <a:rPr lang="en" sz="6000" dirty="0">
                <a:solidFill>
                  <a:schemeClr val="dk1"/>
                </a:solidFill>
              </a:rPr>
              <a:t>Box and whisker plots of surface area normalized DOC concentrations for the 4 coral treatments. </a:t>
            </a:r>
            <a:r>
              <a:rPr lang="en" sz="6000" b="1" dirty="0">
                <a:solidFill>
                  <a:schemeClr val="dk1"/>
                </a:solidFill>
              </a:rPr>
              <a:t>B) </a:t>
            </a:r>
            <a:r>
              <a:rPr lang="en-US" sz="6000" dirty="0">
                <a:solidFill>
                  <a:schemeClr val="dk1"/>
                </a:solidFill>
              </a:rPr>
              <a:t>Bacterial growth curves for the 6 treatments in the 36 hour bottle incubation, error bars indicate standard error of the mean. Significant differences between treatments (Tukey post-hoc test, p&lt;0.05) are denoted by the square brackets after each treatment name in the legend.</a:t>
            </a:r>
            <a:endParaRPr sz="6000" dirty="0">
              <a:solidFill>
                <a:schemeClr val="dk1"/>
              </a:solidFill>
            </a:endParaRPr>
          </a:p>
        </p:txBody>
      </p:sp>
      <p:pic>
        <p:nvPicPr>
          <p:cNvPr id="8" name="Picture 7" descr="Chart, box and whisker chart&#10;&#10;Description automatically generated">
            <a:extLst>
              <a:ext uri="{FF2B5EF4-FFF2-40B4-BE49-F238E27FC236}">
                <a16:creationId xmlns:a16="http://schemas.microsoft.com/office/drawing/2014/main" id="{5FFF52C7-275A-69AD-8077-DEC358A58B8C}"/>
              </a:ext>
            </a:extLst>
          </p:cNvPr>
          <p:cNvPicPr>
            <a:picLocks noChangeAspect="1"/>
          </p:cNvPicPr>
          <p:nvPr/>
        </p:nvPicPr>
        <p:blipFill>
          <a:blip r:embed="rId3"/>
          <a:stretch>
            <a:fillRect/>
          </a:stretch>
        </p:blipFill>
        <p:spPr>
          <a:xfrm>
            <a:off x="-91824" y="-1"/>
            <a:ext cx="18737884" cy="26768405"/>
          </a:xfrm>
          <a:prstGeom prst="rect">
            <a:avLst/>
          </a:prstGeom>
        </p:spPr>
      </p:pic>
      <p:sp>
        <p:nvSpPr>
          <p:cNvPr id="9" name="TextBox 8">
            <a:extLst>
              <a:ext uri="{FF2B5EF4-FFF2-40B4-BE49-F238E27FC236}">
                <a16:creationId xmlns:a16="http://schemas.microsoft.com/office/drawing/2014/main" id="{25A84885-9B18-3CB1-FCBB-482E2562842E}"/>
              </a:ext>
            </a:extLst>
          </p:cNvPr>
          <p:cNvSpPr txBox="1"/>
          <p:nvPr/>
        </p:nvSpPr>
        <p:spPr>
          <a:xfrm>
            <a:off x="0" y="0"/>
            <a:ext cx="1219200" cy="1077218"/>
          </a:xfrm>
          <a:prstGeom prst="rect">
            <a:avLst/>
          </a:prstGeom>
          <a:solidFill>
            <a:schemeClr val="bg1"/>
          </a:solidFill>
        </p:spPr>
        <p:txBody>
          <a:bodyPr wrap="square" rtlCol="0">
            <a:spAutoFit/>
          </a:bodyPr>
          <a:lstStyle/>
          <a:p>
            <a:r>
              <a:rPr lang="en-US" sz="6400" dirty="0"/>
              <a:t>A</a:t>
            </a:r>
          </a:p>
        </p:txBody>
      </p:sp>
      <p:sp>
        <p:nvSpPr>
          <p:cNvPr id="14" name="TextBox 13">
            <a:extLst>
              <a:ext uri="{FF2B5EF4-FFF2-40B4-BE49-F238E27FC236}">
                <a16:creationId xmlns:a16="http://schemas.microsoft.com/office/drawing/2014/main" id="{4323B8FE-85CB-D6D5-B634-1F4325C6363C}"/>
              </a:ext>
            </a:extLst>
          </p:cNvPr>
          <p:cNvSpPr txBox="1"/>
          <p:nvPr/>
        </p:nvSpPr>
        <p:spPr>
          <a:xfrm>
            <a:off x="17930" y="12899380"/>
            <a:ext cx="1219200" cy="1077218"/>
          </a:xfrm>
          <a:prstGeom prst="rect">
            <a:avLst/>
          </a:prstGeom>
          <a:solidFill>
            <a:schemeClr val="bg1"/>
          </a:solidFill>
        </p:spPr>
        <p:txBody>
          <a:bodyPr wrap="square" rtlCol="0">
            <a:spAutoFit/>
          </a:bodyPr>
          <a:lstStyle/>
          <a:p>
            <a:r>
              <a:rPr lang="en-US" sz="6400" dirty="0"/>
              <a:t>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eemap chart&#10;&#10;Description automatically generated with medium confidence">
            <a:extLst>
              <a:ext uri="{FF2B5EF4-FFF2-40B4-BE49-F238E27FC236}">
                <a16:creationId xmlns:a16="http://schemas.microsoft.com/office/drawing/2014/main" id="{2E7566A9-1F3A-DBE5-B25E-4FB8F4BAB7B6}"/>
              </a:ext>
            </a:extLst>
          </p:cNvPr>
          <p:cNvPicPr>
            <a:picLocks noChangeAspect="1"/>
          </p:cNvPicPr>
          <p:nvPr/>
        </p:nvPicPr>
        <p:blipFill>
          <a:blip r:embed="rId2"/>
          <a:stretch>
            <a:fillRect/>
          </a:stretch>
        </p:blipFill>
        <p:spPr>
          <a:xfrm>
            <a:off x="12941190" y="952586"/>
            <a:ext cx="13895604" cy="9263735"/>
          </a:xfrm>
          <a:prstGeom prst="rect">
            <a:avLst/>
          </a:prstGeom>
        </p:spPr>
      </p:pic>
      <p:pic>
        <p:nvPicPr>
          <p:cNvPr id="9" name="Picture 8" descr="Chart, scatter chart&#10;&#10;Description automatically generated">
            <a:extLst>
              <a:ext uri="{FF2B5EF4-FFF2-40B4-BE49-F238E27FC236}">
                <a16:creationId xmlns:a16="http://schemas.microsoft.com/office/drawing/2014/main" id="{4F3FF62F-A821-D501-DCDD-43811BBA6884}"/>
              </a:ext>
            </a:extLst>
          </p:cNvPr>
          <p:cNvPicPr>
            <a:picLocks noChangeAspect="1"/>
          </p:cNvPicPr>
          <p:nvPr/>
        </p:nvPicPr>
        <p:blipFill>
          <a:blip r:embed="rId3"/>
          <a:stretch>
            <a:fillRect/>
          </a:stretch>
        </p:blipFill>
        <p:spPr>
          <a:xfrm>
            <a:off x="0" y="952587"/>
            <a:ext cx="12941190" cy="9263735"/>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456907"/>
            <a:ext cx="27547529" cy="451383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Microbial community composition.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ambient coral Control treatment. </a:t>
            </a:r>
            <a:r>
              <a:rPr lang="en" sz="2600" b="1" dirty="0">
                <a:solidFill>
                  <a:schemeClr val="dk1"/>
                </a:solidFill>
              </a:rPr>
              <a:t>B)</a:t>
            </a:r>
            <a:r>
              <a:rPr lang="en" sz="2600" dirty="0">
                <a:solidFill>
                  <a:schemeClr val="dk1"/>
                </a:solidFill>
              </a:rPr>
              <a:t>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differentialy abudant (DA)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3 coral stress treatments. Each dot represents a given OTU in a given treatment. Dot height on the y-axis and color correspond to l2fc values. Error bars depict the standard error of each l2fc value calculated by DESEq2. Dot size corresponds to mean raw abundance. Each OTU is labeled according to it’s Class, Family, and Genus_OTUNumber on the x axis. Astrices denote a significantly DA ASV in a given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309287" y="2117840"/>
            <a:ext cx="1227770" cy="400110"/>
          </a:xfrm>
          <a:prstGeom prst="rect">
            <a:avLst/>
          </a:prstGeom>
          <a:noFill/>
        </p:spPr>
        <p:txBody>
          <a:bodyPr wrap="square" rtlCol="0">
            <a:spAutoFit/>
          </a:bodyPr>
          <a:lstStyle/>
          <a:p>
            <a:r>
              <a:rPr lang="en-US" sz="2000" b="1" dirty="0"/>
              <a:t>Z-score</a:t>
            </a:r>
          </a:p>
        </p:txBody>
      </p:sp>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6763685"/>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Exometabolome composition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ambient coral Control treatment. </a:t>
            </a:r>
            <a:r>
              <a:rPr lang="en" sz="4400" b="1" dirty="0">
                <a:solidFill>
                  <a:schemeClr val="dk1"/>
                </a:solidFill>
              </a:rPr>
              <a:t>B)</a:t>
            </a:r>
            <a:r>
              <a:rPr lang="en" sz="4400" dirty="0">
                <a:solidFill>
                  <a:schemeClr val="dk1"/>
                </a:solidFill>
              </a:rPr>
              <a:t>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grpSp>
        <p:nvGrpSpPr>
          <p:cNvPr id="9" name="Group 8">
            <a:extLst>
              <a:ext uri="{FF2B5EF4-FFF2-40B4-BE49-F238E27FC236}">
                <a16:creationId xmlns:a16="http://schemas.microsoft.com/office/drawing/2014/main" id="{FE25800F-0977-C4AD-8966-5BB97F4D273A}"/>
              </a:ext>
            </a:extLst>
          </p:cNvPr>
          <p:cNvGrpSpPr/>
          <p:nvPr/>
        </p:nvGrpSpPr>
        <p:grpSpPr>
          <a:xfrm>
            <a:off x="0" y="53788"/>
            <a:ext cx="19293840" cy="14291733"/>
            <a:chOff x="0" y="53788"/>
            <a:chExt cx="19293840" cy="14291733"/>
          </a:xfrm>
        </p:grpSpPr>
        <p:pic>
          <p:nvPicPr>
            <p:cNvPr id="5" name="Picture 4" descr="Chart, diagram&#10;&#10;Description automatically generated">
              <a:extLst>
                <a:ext uri="{FF2B5EF4-FFF2-40B4-BE49-F238E27FC236}">
                  <a16:creationId xmlns:a16="http://schemas.microsoft.com/office/drawing/2014/main" id="{65A91FC1-EB60-4E78-980A-A2A652D548E9}"/>
                </a:ext>
              </a:extLst>
            </p:cNvPr>
            <p:cNvPicPr>
              <a:picLocks noChangeAspect="1"/>
            </p:cNvPicPr>
            <p:nvPr/>
          </p:nvPicPr>
          <p:blipFill>
            <a:blip r:embed="rId2"/>
            <a:stretch>
              <a:fillRect/>
            </a:stretch>
          </p:blipFill>
          <p:spPr>
            <a:xfrm>
              <a:off x="0" y="53788"/>
              <a:ext cx="19293840" cy="14291733"/>
            </a:xfrm>
            <a:prstGeom prst="rect">
              <a:avLst/>
            </a:prstGeom>
          </p:spPr>
        </p:pic>
        <p:pic>
          <p:nvPicPr>
            <p:cNvPr id="4" name="Picture 3" descr="Chart, scatter chart&#10;&#10;Description automatically generated">
              <a:extLst>
                <a:ext uri="{FF2B5EF4-FFF2-40B4-BE49-F238E27FC236}">
                  <a16:creationId xmlns:a16="http://schemas.microsoft.com/office/drawing/2014/main" id="{292A2C5D-FB44-ADDD-DFFD-5903AA623C7D}"/>
                </a:ext>
              </a:extLst>
            </p:cNvPr>
            <p:cNvPicPr>
              <a:picLocks noChangeAspect="1"/>
            </p:cNvPicPr>
            <p:nvPr/>
          </p:nvPicPr>
          <p:blipFill rotWithShape="1">
            <a:blip r:embed="rId3"/>
            <a:srcRect l="2853" t="73416" r="47741" b="16692"/>
            <a:stretch/>
          </p:blipFill>
          <p:spPr>
            <a:xfrm>
              <a:off x="584466" y="10424049"/>
              <a:ext cx="9274629" cy="1375442"/>
            </a:xfrm>
            <a:prstGeom prst="rect">
              <a:avLst/>
            </a:prstGeom>
          </p:spPr>
        </p:pic>
        <p:pic>
          <p:nvPicPr>
            <p:cNvPr id="7" name="Picture 6" descr="Chart, scatter chart&#10;&#10;Description automatically generated">
              <a:extLst>
                <a:ext uri="{FF2B5EF4-FFF2-40B4-BE49-F238E27FC236}">
                  <a16:creationId xmlns:a16="http://schemas.microsoft.com/office/drawing/2014/main" id="{3DF00B7A-C01D-39E5-9C31-5FD8DB25F0F1}"/>
                </a:ext>
              </a:extLst>
            </p:cNvPr>
            <p:cNvPicPr>
              <a:picLocks noChangeAspect="1"/>
            </p:cNvPicPr>
            <p:nvPr/>
          </p:nvPicPr>
          <p:blipFill rotWithShape="1">
            <a:blip r:embed="rId3"/>
            <a:srcRect l="52179" t="9086" r="33208" b="75534"/>
            <a:stretch/>
          </p:blipFill>
          <p:spPr>
            <a:xfrm>
              <a:off x="9892146" y="1463515"/>
              <a:ext cx="2743200" cy="2138667"/>
            </a:xfrm>
            <a:prstGeom prst="rect">
              <a:avLst/>
            </a:prstGeom>
          </p:spPr>
        </p:pic>
      </p:grpSp>
      <p:pic>
        <p:nvPicPr>
          <p:cNvPr id="6" name="Picture 5" descr="Chart, scatter chart&#10;&#10;Description automatically generated">
            <a:extLst>
              <a:ext uri="{FF2B5EF4-FFF2-40B4-BE49-F238E27FC236}">
                <a16:creationId xmlns:a16="http://schemas.microsoft.com/office/drawing/2014/main" id="{463F4B5E-0362-78F3-3C5A-045CA7FC801D}"/>
              </a:ext>
            </a:extLst>
          </p:cNvPr>
          <p:cNvPicPr>
            <a:picLocks noChangeAspect="1"/>
          </p:cNvPicPr>
          <p:nvPr/>
        </p:nvPicPr>
        <p:blipFill>
          <a:blip r:embed="rId4"/>
          <a:stretch>
            <a:fillRect/>
          </a:stretch>
        </p:blipFill>
        <p:spPr>
          <a:xfrm>
            <a:off x="712086" y="13482786"/>
            <a:ext cx="16219062" cy="9911649"/>
          </a:xfrm>
          <a:prstGeom prst="rect">
            <a:avLst/>
          </a:prstGeom>
        </p:spPr>
      </p:pic>
      <p:sp>
        <p:nvSpPr>
          <p:cNvPr id="10" name="TextBox 9">
            <a:extLst>
              <a:ext uri="{FF2B5EF4-FFF2-40B4-BE49-F238E27FC236}">
                <a16:creationId xmlns:a16="http://schemas.microsoft.com/office/drawing/2014/main" id="{07E105D1-3160-073A-005A-338110C1AA6A}"/>
              </a:ext>
            </a:extLst>
          </p:cNvPr>
          <p:cNvSpPr txBox="1"/>
          <p:nvPr/>
        </p:nvSpPr>
        <p:spPr>
          <a:xfrm>
            <a:off x="267110" y="12414666"/>
            <a:ext cx="1219200" cy="1077218"/>
          </a:xfrm>
          <a:prstGeom prst="rect">
            <a:avLst/>
          </a:prstGeom>
          <a:noFill/>
        </p:spPr>
        <p:txBody>
          <a:bodyPr wrap="square" rtlCol="0">
            <a:spAutoFit/>
          </a:bodyPr>
          <a:lstStyle/>
          <a:p>
            <a:r>
              <a:rPr lang="en-US" sz="6400" dirty="0"/>
              <a:t>B</a:t>
            </a:r>
          </a:p>
        </p:txBody>
      </p:sp>
      <p:sp>
        <p:nvSpPr>
          <p:cNvPr id="11" name="TextBox 10">
            <a:extLst>
              <a:ext uri="{FF2B5EF4-FFF2-40B4-BE49-F238E27FC236}">
                <a16:creationId xmlns:a16="http://schemas.microsoft.com/office/drawing/2014/main" id="{642048FE-9B3F-1C6E-0AAD-618B5893FEDD}"/>
              </a:ext>
            </a:extLst>
          </p:cNvPr>
          <p:cNvSpPr txBox="1"/>
          <p:nvPr/>
        </p:nvSpPr>
        <p:spPr>
          <a:xfrm>
            <a:off x="254886" y="2061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a:extLst>
              <a:ext uri="{FF2B5EF4-FFF2-40B4-BE49-F238E27FC236}">
                <a16:creationId xmlns:a16="http://schemas.microsoft.com/office/drawing/2014/main" id="{7991C5E4-C706-4BA4-34C1-FEBE979DBEC1}"/>
              </a:ext>
            </a:extLst>
          </p:cNvPr>
          <p:cNvPicPr>
            <a:picLocks noChangeAspect="1"/>
          </p:cNvPicPr>
          <p:nvPr/>
        </p:nvPicPr>
        <p:blipFill>
          <a:blip r:embed="rId2"/>
          <a:stretch>
            <a:fillRect/>
          </a:stretch>
        </p:blipFill>
        <p:spPr>
          <a:xfrm>
            <a:off x="261256" y="0"/>
            <a:ext cx="26598527" cy="23367667"/>
          </a:xfrm>
          <a:prstGeom prst="rect">
            <a:avLst/>
          </a:prstGeom>
        </p:spPr>
      </p:pic>
    </p:spTree>
    <p:extLst>
      <p:ext uri="{BB962C8B-B14F-4D97-AF65-F5344CB8AC3E}">
        <p14:creationId xmlns:p14="http://schemas.microsoft.com/office/powerpoint/2010/main" val="3726492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5F639E6E-6831-DBDE-82E8-68901663AB4B}"/>
              </a:ext>
            </a:extLst>
          </p:cNvPr>
          <p:cNvPicPr>
            <a:picLocks noChangeAspect="1"/>
          </p:cNvPicPr>
          <p:nvPr/>
        </p:nvPicPr>
        <p:blipFill>
          <a:blip r:embed="rId3"/>
          <a:stretch>
            <a:fillRect/>
          </a:stretch>
        </p:blipFill>
        <p:spPr>
          <a:xfrm>
            <a:off x="0" y="0"/>
            <a:ext cx="27432000" cy="167640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17241</TotalTime>
  <Words>1497</Words>
  <Application>Microsoft Macintosh PowerPoint</Application>
  <PresentationFormat>Custom</PresentationFormat>
  <Paragraphs>29</Paragraphs>
  <Slides>14</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Milou G.I. Arts</cp:lastModifiedBy>
  <cp:revision>81</cp:revision>
  <dcterms:modified xsi:type="dcterms:W3CDTF">2023-02-16T08:34:21Z</dcterms:modified>
</cp:coreProperties>
</file>